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" charset="1" panose="02000000000000000000"/>
      <p:regular r:id="rId10"/>
    </p:embeddedFont>
    <p:embeddedFont>
      <p:font typeface="Proxima Nova" charset="1" panose="02000506030000020004"/>
      <p:regular r:id="rId11"/>
    </p:embeddedFont>
    <p:embeddedFont>
      <p:font typeface="Proxima Nova Bold" charset="1" panose="02000506030000020004"/>
      <p:regular r:id="rId12"/>
    </p:embeddedFont>
    <p:embeddedFont>
      <p:font typeface="Proxima Nova Italics" charset="1" panose="02000506030000020004"/>
      <p:regular r:id="rId13"/>
    </p:embeddedFont>
    <p:embeddedFont>
      <p:font typeface="Proxima Nova Bold Italics" charset="1" panose="02000506030000020004"/>
      <p:regular r:id="rId14"/>
    </p:embeddedFont>
    <p:embeddedFont>
      <p:font typeface="Proxima Nova Light" charset="1" panose="02000506030000020004"/>
      <p:regular r:id="rId15"/>
    </p:embeddedFont>
    <p:embeddedFont>
      <p:font typeface="Proxima Nova Light Italics" charset="1" panose="02000506030000020004"/>
      <p:regular r:id="rId16"/>
    </p:embeddedFont>
    <p:embeddedFont>
      <p:font typeface="Proxima Nova Heavy" charset="1" panose="02000506030000020004"/>
      <p:regular r:id="rId17"/>
    </p:embeddedFont>
    <p:embeddedFont>
      <p:font typeface="Proxima Nova Heavy Italics" charset="1" panose="02000506030000020004"/>
      <p:regular r:id="rId18"/>
    </p:embeddedFont>
    <p:embeddedFont>
      <p:font typeface="Tomorrow" charset="1" panose="00000000000000000000"/>
      <p:regular r:id="rId19"/>
    </p:embeddedFont>
    <p:embeddedFont>
      <p:font typeface="Tomorrow Bold" charset="1" panose="00000000000000000000"/>
      <p:regular r:id="rId20"/>
    </p:embeddedFont>
    <p:embeddedFont>
      <p:font typeface="Tomorrow Italics" charset="1" panose="00000000000000000000"/>
      <p:regular r:id="rId21"/>
    </p:embeddedFont>
    <p:embeddedFont>
      <p:font typeface="Tomorrow Bold Italics" charset="1" panose="00000000000000000000"/>
      <p:regular r:id="rId22"/>
    </p:embeddedFont>
    <p:embeddedFont>
      <p:font typeface="Tomorrow Thin" charset="1" panose="00000000000000000000"/>
      <p:regular r:id="rId23"/>
    </p:embeddedFont>
    <p:embeddedFont>
      <p:font typeface="Tomorrow Thin Italics" charset="1" panose="00000000000000000000"/>
      <p:regular r:id="rId24"/>
    </p:embeddedFont>
    <p:embeddedFont>
      <p:font typeface="Rubik" charset="1" panose="00000000000000000000"/>
      <p:regular r:id="rId25"/>
    </p:embeddedFont>
    <p:embeddedFont>
      <p:font typeface="Rubik Bold" charset="1" panose="00000800000000000000"/>
      <p:regular r:id="rId26"/>
    </p:embeddedFont>
    <p:embeddedFont>
      <p:font typeface="Rubik Italics" charset="1" panose="00000000000000000000"/>
      <p:regular r:id="rId27"/>
    </p:embeddedFont>
    <p:embeddedFont>
      <p:font typeface="Rubik Bold Italics" charset="1" panose="00000800000000000000"/>
      <p:regular r:id="rId28"/>
    </p:embeddedFont>
    <p:embeddedFont>
      <p:font typeface="Rubik Light" charset="1" panose="00000400000000000000"/>
      <p:regular r:id="rId29"/>
    </p:embeddedFont>
    <p:embeddedFont>
      <p:font typeface="Rubik Light Italics" charset="1" panose="00000400000000000000"/>
      <p:regular r:id="rId30"/>
    </p:embeddedFont>
    <p:embeddedFont>
      <p:font typeface="Rubik Medium" charset="1" panose="00000600000000000000"/>
      <p:regular r:id="rId31"/>
    </p:embeddedFont>
    <p:embeddedFont>
      <p:font typeface="Rubik Medium Italics" charset="1" panose="00000600000000000000"/>
      <p:regular r:id="rId32"/>
    </p:embeddedFont>
    <p:embeddedFont>
      <p:font typeface="Rubik Semi-Bold" charset="1" panose="00000000000000000000"/>
      <p:regular r:id="rId33"/>
    </p:embeddedFont>
    <p:embeddedFont>
      <p:font typeface="Rubik Semi-Bold Italics" charset="1" panose="00000000000000000000"/>
      <p:regular r:id="rId34"/>
    </p:embeddedFont>
    <p:embeddedFont>
      <p:font typeface="Rubik Heavy" charset="1" panose="00000A00000000000000"/>
      <p:regular r:id="rId35"/>
    </p:embeddedFont>
    <p:embeddedFont>
      <p:font typeface="Rubik Heavy Italics" charset="1" panose="00000A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1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1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1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jpeg" Type="http://schemas.openxmlformats.org/officeDocument/2006/relationships/image"/><Relationship Id="rId5" Target="../media/image1.png" Type="http://schemas.openxmlformats.org/officeDocument/2006/relationships/image"/><Relationship Id="rId6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2975" y="7044501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220947" y="-1865060"/>
            <a:ext cx="18851527" cy="18851527"/>
          </a:xfrm>
          <a:custGeom>
            <a:avLst/>
            <a:gdLst/>
            <a:ahLst/>
            <a:cxnLst/>
            <a:rect r="r" b="b" t="t" l="l"/>
            <a:pathLst>
              <a:path h="18851527" w="18851527">
                <a:moveTo>
                  <a:pt x="0" y="0"/>
                </a:moveTo>
                <a:lnTo>
                  <a:pt x="18851527" y="0"/>
                </a:lnTo>
                <a:lnTo>
                  <a:pt x="18851527" y="18851527"/>
                </a:lnTo>
                <a:lnTo>
                  <a:pt x="0" y="18851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9932039">
            <a:off x="-3305671" y="-5071207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3897" y="1939302"/>
            <a:ext cx="11942942" cy="740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9"/>
              </a:lnSpc>
            </a:pPr>
            <a:r>
              <a:rPr lang="en-US" sz="8799">
                <a:solidFill>
                  <a:srgbClr val="FFFFFF"/>
                </a:solidFill>
                <a:latin typeface="Tomorrow Bold"/>
              </a:rPr>
              <a:t>AUTHENTICO</a:t>
            </a:r>
          </a:p>
          <a:p>
            <a:pPr algn="l">
              <a:lnSpc>
                <a:spcPts val="9679"/>
              </a:lnSpc>
            </a:pPr>
            <a:r>
              <a:rPr lang="en-US" sz="8799">
                <a:solidFill>
                  <a:srgbClr val="FFFFFF"/>
                </a:solidFill>
                <a:latin typeface="Tomorrow Bold"/>
              </a:rPr>
              <a:t>AN ATTRIBUTE</a:t>
            </a:r>
          </a:p>
          <a:p>
            <a:pPr algn="l">
              <a:lnSpc>
                <a:spcPts val="9679"/>
              </a:lnSpc>
            </a:pPr>
            <a:r>
              <a:rPr lang="en-US" sz="8799">
                <a:solidFill>
                  <a:srgbClr val="FFFFFF"/>
                </a:solidFill>
                <a:latin typeface="Tomorrow Bold"/>
              </a:rPr>
              <a:t>BASED </a:t>
            </a:r>
          </a:p>
          <a:p>
            <a:pPr algn="l">
              <a:lnSpc>
                <a:spcPts val="9679"/>
              </a:lnSpc>
            </a:pPr>
            <a:r>
              <a:rPr lang="en-US" sz="8799">
                <a:solidFill>
                  <a:srgbClr val="FFFFFF"/>
                </a:solidFill>
                <a:latin typeface="Tomorrow Bold"/>
              </a:rPr>
              <a:t>SECURITY</a:t>
            </a:r>
          </a:p>
          <a:p>
            <a:pPr algn="l">
              <a:lnSpc>
                <a:spcPts val="9679"/>
              </a:lnSpc>
            </a:pPr>
            <a:r>
              <a:rPr lang="en-US" sz="8799">
                <a:solidFill>
                  <a:srgbClr val="FFFFFF"/>
                </a:solidFill>
                <a:latin typeface="Tomorrow Bold"/>
              </a:rPr>
              <a:t>MODEL</a:t>
            </a:r>
          </a:p>
          <a:p>
            <a:pPr algn="l" marL="0" indent="0" lvl="0">
              <a:lnSpc>
                <a:spcPts val="9679"/>
              </a:lnSpc>
              <a:spcBef>
                <a:spcPct val="0"/>
              </a:spcBef>
            </a:pPr>
            <a:r>
              <a:rPr lang="en-US" sz="8799">
                <a:solidFill>
                  <a:srgbClr val="FFFFFF"/>
                </a:solidFill>
                <a:latin typeface="Tomorrow Bold"/>
              </a:rPr>
              <a:t>ON CLOUD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35368" y="5704398"/>
            <a:ext cx="1128947" cy="1128947"/>
          </a:xfrm>
          <a:custGeom>
            <a:avLst/>
            <a:gdLst/>
            <a:ahLst/>
            <a:cxnLst/>
            <a:rect r="r" b="b" t="t" l="l"/>
            <a:pathLst>
              <a:path h="1128947" w="1128947">
                <a:moveTo>
                  <a:pt x="0" y="0"/>
                </a:moveTo>
                <a:lnTo>
                  <a:pt x="1128947" y="0"/>
                </a:lnTo>
                <a:lnTo>
                  <a:pt x="1128947" y="1128947"/>
                </a:lnTo>
                <a:lnTo>
                  <a:pt x="0" y="1128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2101" y="2868689"/>
            <a:ext cx="1802526" cy="1802526"/>
          </a:xfrm>
          <a:custGeom>
            <a:avLst/>
            <a:gdLst/>
            <a:ahLst/>
            <a:cxnLst/>
            <a:rect r="r" b="b" t="t" l="l"/>
            <a:pathLst>
              <a:path h="1802526" w="1802526">
                <a:moveTo>
                  <a:pt x="0" y="0"/>
                </a:moveTo>
                <a:lnTo>
                  <a:pt x="1802526" y="0"/>
                </a:lnTo>
                <a:lnTo>
                  <a:pt x="1802526" y="1802526"/>
                </a:lnTo>
                <a:lnTo>
                  <a:pt x="0" y="1802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11185" y="1457843"/>
            <a:ext cx="6440685" cy="7371313"/>
          </a:xfrm>
          <a:custGeom>
            <a:avLst/>
            <a:gdLst/>
            <a:ahLst/>
            <a:cxnLst/>
            <a:rect r="r" b="b" t="t" l="l"/>
            <a:pathLst>
              <a:path h="7371313" w="6440685">
                <a:moveTo>
                  <a:pt x="0" y="0"/>
                </a:moveTo>
                <a:lnTo>
                  <a:pt x="6440685" y="0"/>
                </a:lnTo>
                <a:lnTo>
                  <a:pt x="6440685" y="7371314"/>
                </a:lnTo>
                <a:lnTo>
                  <a:pt x="0" y="73713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9686" y="2698586"/>
            <a:ext cx="11925539" cy="3034101"/>
          </a:xfrm>
          <a:custGeom>
            <a:avLst/>
            <a:gdLst/>
            <a:ahLst/>
            <a:cxnLst/>
            <a:rect r="r" b="b" t="t" l="l"/>
            <a:pathLst>
              <a:path h="3034101" w="11925539">
                <a:moveTo>
                  <a:pt x="0" y="0"/>
                </a:moveTo>
                <a:lnTo>
                  <a:pt x="11925539" y="0"/>
                </a:lnTo>
                <a:lnTo>
                  <a:pt x="11925539" y="3034101"/>
                </a:lnTo>
                <a:lnTo>
                  <a:pt x="0" y="3034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11504" y="2698586"/>
            <a:ext cx="4137951" cy="2839348"/>
          </a:xfrm>
          <a:custGeom>
            <a:avLst/>
            <a:gdLst/>
            <a:ahLst/>
            <a:cxnLst/>
            <a:rect r="r" b="b" t="t" l="l"/>
            <a:pathLst>
              <a:path h="2839348" w="4137951">
                <a:moveTo>
                  <a:pt x="0" y="0"/>
                </a:moveTo>
                <a:lnTo>
                  <a:pt x="4137950" y="0"/>
                </a:lnTo>
                <a:lnTo>
                  <a:pt x="4137950" y="2839348"/>
                </a:lnTo>
                <a:lnTo>
                  <a:pt x="0" y="2839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9" t="0" r="-31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09936" y="6580286"/>
            <a:ext cx="1231509" cy="459083"/>
          </a:xfrm>
          <a:custGeom>
            <a:avLst/>
            <a:gdLst/>
            <a:ahLst/>
            <a:cxnLst/>
            <a:rect r="r" b="b" t="t" l="l"/>
            <a:pathLst>
              <a:path h="459083" w="1231509">
                <a:moveTo>
                  <a:pt x="0" y="0"/>
                </a:moveTo>
                <a:lnTo>
                  <a:pt x="1231509" y="0"/>
                </a:lnTo>
                <a:lnTo>
                  <a:pt x="1231509" y="459084"/>
                </a:lnTo>
                <a:lnTo>
                  <a:pt x="0" y="45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62975" y="7044501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7853" y="6551483"/>
            <a:ext cx="12822626" cy="2847434"/>
          </a:xfrm>
          <a:custGeom>
            <a:avLst/>
            <a:gdLst/>
            <a:ahLst/>
            <a:cxnLst/>
            <a:rect r="r" b="b" t="t" l="l"/>
            <a:pathLst>
              <a:path h="2847434" w="12822626">
                <a:moveTo>
                  <a:pt x="0" y="0"/>
                </a:moveTo>
                <a:lnTo>
                  <a:pt x="12822626" y="0"/>
                </a:lnTo>
                <a:lnTo>
                  <a:pt x="12822626" y="2847434"/>
                </a:lnTo>
                <a:lnTo>
                  <a:pt x="0" y="2847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04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85075" y="5858186"/>
            <a:ext cx="4123579" cy="43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A75EDF"/>
                </a:solidFill>
                <a:latin typeface="Rubik"/>
              </a:rPr>
              <a:t>Employee’s Usernames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25875" y="5642945"/>
            <a:ext cx="4123579" cy="43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A75EDF"/>
                </a:solidFill>
                <a:latin typeface="Rubik"/>
              </a:rPr>
              <a:t>Employee’s Projects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71334" y="9522742"/>
            <a:ext cx="2195663" cy="43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A75EDF"/>
                </a:solidFill>
                <a:latin typeface="Rubik"/>
              </a:rPr>
              <a:t>AWS RDS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30356" y="-9525"/>
            <a:ext cx="3196497" cy="60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663DA3"/>
                </a:solidFill>
                <a:latin typeface="Rubik Italics"/>
              </a:rPr>
              <a:t>2nd Aspect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9686" y="92113"/>
            <a:ext cx="13387406" cy="175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8045ED"/>
                </a:solidFill>
                <a:latin typeface="Tomorrow"/>
              </a:rPr>
              <a:t>Database Creation and Employee Registration :-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66381" y="1825877"/>
            <a:ext cx="10690063" cy="4334075"/>
          </a:xfrm>
          <a:custGeom>
            <a:avLst/>
            <a:gdLst/>
            <a:ahLst/>
            <a:cxnLst/>
            <a:rect r="r" b="b" t="t" l="l"/>
            <a:pathLst>
              <a:path h="4334075" w="10690063">
                <a:moveTo>
                  <a:pt x="0" y="0"/>
                </a:moveTo>
                <a:lnTo>
                  <a:pt x="10690063" y="0"/>
                </a:lnTo>
                <a:lnTo>
                  <a:pt x="10690063" y="4334076"/>
                </a:lnTo>
                <a:lnTo>
                  <a:pt x="0" y="4334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14" r="0" b="-75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2975" y="7044501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66381" y="6577736"/>
            <a:ext cx="12839894" cy="3509867"/>
          </a:xfrm>
          <a:custGeom>
            <a:avLst/>
            <a:gdLst/>
            <a:ahLst/>
            <a:cxnLst/>
            <a:rect r="r" b="b" t="t" l="l"/>
            <a:pathLst>
              <a:path h="3509867" w="12839894">
                <a:moveTo>
                  <a:pt x="0" y="0"/>
                </a:moveTo>
                <a:lnTo>
                  <a:pt x="12839894" y="0"/>
                </a:lnTo>
                <a:lnTo>
                  <a:pt x="12839894" y="3509868"/>
                </a:lnTo>
                <a:lnTo>
                  <a:pt x="0" y="3509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30356" y="-9525"/>
            <a:ext cx="3196497" cy="60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663DA3"/>
                </a:solidFill>
                <a:latin typeface="Rubik Italics"/>
              </a:rPr>
              <a:t>3rd Aspect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9686" y="535006"/>
            <a:ext cx="13387406" cy="87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8045ED"/>
                </a:solidFill>
                <a:latin typeface="Tomorrow"/>
              </a:rPr>
              <a:t>Attribute-Based Access Control :-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2975" y="7044501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58044" y="334392"/>
            <a:ext cx="11611271" cy="9618217"/>
          </a:xfrm>
          <a:custGeom>
            <a:avLst/>
            <a:gdLst/>
            <a:ahLst/>
            <a:cxnLst/>
            <a:rect r="r" b="b" t="t" l="l"/>
            <a:pathLst>
              <a:path h="9618217" w="11611271">
                <a:moveTo>
                  <a:pt x="0" y="0"/>
                </a:moveTo>
                <a:lnTo>
                  <a:pt x="11611270" y="0"/>
                </a:lnTo>
                <a:lnTo>
                  <a:pt x="11611270" y="9618216"/>
                </a:lnTo>
                <a:lnTo>
                  <a:pt x="0" y="9618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654" r="0" b="-2277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88371"/>
            <a:ext cx="3853311" cy="54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A75EDF"/>
                </a:solidFill>
                <a:latin typeface="Rubik Bold"/>
              </a:rPr>
              <a:t>AWS POLICY:-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2975" y="7044501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06757" y="1235352"/>
            <a:ext cx="6916241" cy="8324313"/>
          </a:xfrm>
          <a:custGeom>
            <a:avLst/>
            <a:gdLst/>
            <a:ahLst/>
            <a:cxnLst/>
            <a:rect r="r" b="b" t="t" l="l"/>
            <a:pathLst>
              <a:path h="8324313" w="6916241">
                <a:moveTo>
                  <a:pt x="0" y="0"/>
                </a:moveTo>
                <a:lnTo>
                  <a:pt x="6916241" y="0"/>
                </a:lnTo>
                <a:lnTo>
                  <a:pt x="6916241" y="8324313"/>
                </a:lnTo>
                <a:lnTo>
                  <a:pt x="0" y="8324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3650" y="3601856"/>
            <a:ext cx="7288362" cy="3823236"/>
          </a:xfrm>
          <a:custGeom>
            <a:avLst/>
            <a:gdLst/>
            <a:ahLst/>
            <a:cxnLst/>
            <a:rect r="r" b="b" t="t" l="l"/>
            <a:pathLst>
              <a:path h="3823236" w="7288362">
                <a:moveTo>
                  <a:pt x="0" y="0"/>
                </a:moveTo>
                <a:lnTo>
                  <a:pt x="7288361" y="0"/>
                </a:lnTo>
                <a:lnTo>
                  <a:pt x="7288361" y="3823236"/>
                </a:lnTo>
                <a:lnTo>
                  <a:pt x="0" y="3823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947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30356" y="-9525"/>
            <a:ext cx="3196497" cy="60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663DA3"/>
                </a:solidFill>
                <a:latin typeface="Rubik Italics"/>
              </a:rPr>
              <a:t>4th Aspect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3650" y="256721"/>
            <a:ext cx="6792851" cy="2644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8045ED"/>
                </a:solidFill>
                <a:latin typeface="Tomorrow"/>
              </a:rPr>
              <a:t>AWS Cloud Infrastructure</a:t>
            </a:r>
            <a:r>
              <a:rPr lang="en-US" sz="5000">
                <a:solidFill>
                  <a:srgbClr val="8045ED"/>
                </a:solidFill>
                <a:latin typeface="Tomorrow"/>
              </a:rPr>
              <a:t> Setup :-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6757" y="651135"/>
            <a:ext cx="3853311" cy="54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A75EDF"/>
                </a:solidFill>
                <a:latin typeface="Rubik Bold"/>
              </a:rPr>
              <a:t>AWS CODECOMMIT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650" y="2825183"/>
            <a:ext cx="3853311" cy="54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A75EDF"/>
                </a:solidFill>
                <a:latin typeface="Rubik Bold"/>
              </a:rPr>
              <a:t>AWS AMPLIFY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2975" y="7044501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4856" y="7102967"/>
            <a:ext cx="12325881" cy="2391599"/>
          </a:xfrm>
          <a:custGeom>
            <a:avLst/>
            <a:gdLst/>
            <a:ahLst/>
            <a:cxnLst/>
            <a:rect r="r" b="b" t="t" l="l"/>
            <a:pathLst>
              <a:path h="2391599" w="12325881">
                <a:moveTo>
                  <a:pt x="0" y="0"/>
                </a:moveTo>
                <a:lnTo>
                  <a:pt x="12325882" y="0"/>
                </a:lnTo>
                <a:lnTo>
                  <a:pt x="12325882" y="2391599"/>
                </a:lnTo>
                <a:lnTo>
                  <a:pt x="0" y="2391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5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4856" y="2189359"/>
            <a:ext cx="12325881" cy="4070456"/>
          </a:xfrm>
          <a:custGeom>
            <a:avLst/>
            <a:gdLst/>
            <a:ahLst/>
            <a:cxnLst/>
            <a:rect r="r" b="b" t="t" l="l"/>
            <a:pathLst>
              <a:path h="4070456" w="12325881">
                <a:moveTo>
                  <a:pt x="0" y="0"/>
                </a:moveTo>
                <a:lnTo>
                  <a:pt x="12325882" y="0"/>
                </a:lnTo>
                <a:lnTo>
                  <a:pt x="12325882" y="4070455"/>
                </a:lnTo>
                <a:lnTo>
                  <a:pt x="0" y="4070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24992" y="2189359"/>
            <a:ext cx="4882829" cy="7305207"/>
          </a:xfrm>
          <a:custGeom>
            <a:avLst/>
            <a:gdLst/>
            <a:ahLst/>
            <a:cxnLst/>
            <a:rect r="r" b="b" t="t" l="l"/>
            <a:pathLst>
              <a:path h="7305207" w="4882829">
                <a:moveTo>
                  <a:pt x="0" y="0"/>
                </a:moveTo>
                <a:lnTo>
                  <a:pt x="4882829" y="0"/>
                </a:lnTo>
                <a:lnTo>
                  <a:pt x="4882829" y="7305207"/>
                </a:lnTo>
                <a:lnTo>
                  <a:pt x="0" y="7305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4856" y="1186733"/>
            <a:ext cx="385331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A75EDF"/>
                </a:solidFill>
                <a:latin typeface="Rubik Bold"/>
              </a:rPr>
              <a:t>AWS COGNITO:-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2975" y="7044501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8393" y="2271936"/>
            <a:ext cx="15424334" cy="7685722"/>
            <a:chOff x="0" y="0"/>
            <a:chExt cx="4062376" cy="20242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2376" cy="2024223"/>
            </a:xfrm>
            <a:custGeom>
              <a:avLst/>
              <a:gdLst/>
              <a:ahLst/>
              <a:cxnLst/>
              <a:rect r="r" b="b" t="t" l="l"/>
              <a:pathLst>
                <a:path h="2024223" w="4062376">
                  <a:moveTo>
                    <a:pt x="12548" y="0"/>
                  </a:moveTo>
                  <a:lnTo>
                    <a:pt x="4049828" y="0"/>
                  </a:lnTo>
                  <a:cubicBezTo>
                    <a:pt x="4056758" y="0"/>
                    <a:pt x="4062376" y="5618"/>
                    <a:pt x="4062376" y="12548"/>
                  </a:cubicBezTo>
                  <a:lnTo>
                    <a:pt x="4062376" y="2011675"/>
                  </a:lnTo>
                  <a:cubicBezTo>
                    <a:pt x="4062376" y="2018605"/>
                    <a:pt x="4056758" y="2024223"/>
                    <a:pt x="4049828" y="2024223"/>
                  </a:cubicBezTo>
                  <a:lnTo>
                    <a:pt x="12548" y="2024223"/>
                  </a:lnTo>
                  <a:cubicBezTo>
                    <a:pt x="5618" y="2024223"/>
                    <a:pt x="0" y="2018605"/>
                    <a:pt x="0" y="2011675"/>
                  </a:cubicBezTo>
                  <a:lnTo>
                    <a:pt x="0" y="12548"/>
                  </a:lnTo>
                  <a:cubicBezTo>
                    <a:pt x="0" y="5618"/>
                    <a:pt x="5618" y="0"/>
                    <a:pt x="125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062376" cy="2062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258393" y="2271936"/>
          <a:ext cx="15424334" cy="7885806"/>
        </p:xfrm>
        <a:graphic>
          <a:graphicData uri="http://schemas.openxmlformats.org/drawingml/2006/table">
            <a:tbl>
              <a:tblPr/>
              <a:tblGrid>
                <a:gridCol w="15024749"/>
              </a:tblGrid>
              <a:tr h="1746585">
                <a:tc>
                  <a:txBody>
                    <a:bodyPr anchor="t" rtlCol="false"/>
                    <a:lstStyle/>
                    <a:p>
                      <a:pPr algn="l" marL="496566" indent="-248283" lvl="1">
                        <a:lnSpc>
                          <a:spcPts val="32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Proxima Nova"/>
                        </a:rPr>
                        <a:t>Integrating ReBAC (Relationship-Based Access Control) with attributes can enhance access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2A1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2786">
                <a:tc>
                  <a:txBody>
                    <a:bodyPr anchor="t" rtlCol="false"/>
                    <a:lstStyle/>
                    <a:p>
                      <a:pPr algn="l" marL="496566" indent="-248283" lvl="1">
                        <a:lnSpc>
                          <a:spcPts val="32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Proxima Nova"/>
                        </a:rPr>
                        <a:t>Leveraging premium features of AWS such as AWS Shield for DDoS protection, AWS WAF (Web Application Firewall) for enhanced security, and AWS GuardDuty for threat detection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7794">
                <a:tc>
                  <a:txBody>
                    <a:bodyPr anchor="t" rtlCol="false"/>
                    <a:lstStyle/>
                    <a:p>
                      <a:pPr algn="l" marL="496566" indent="-248283" lvl="1">
                        <a:lnSpc>
                          <a:spcPts val="32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Proxima Nova"/>
                        </a:rPr>
                        <a:t> Adopting Docker for containerization offers benefits like portability, scalability, and resource efficiency.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1972">
                <a:tc>
                  <a:txBody>
                    <a:bodyPr anchor="t" rtlCol="false"/>
                    <a:lstStyle/>
                    <a:p>
                      <a:pPr algn="l" marL="496566" indent="-248283" lvl="1">
                        <a:lnSpc>
                          <a:spcPts val="32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Proxima Nova"/>
                        </a:rPr>
                        <a:t>Implementing CI/CD (Continuous Integration/Continuous Deployment) pipelines automates the software delivery process, streamlining deployment, and ensuring faster release cycles with minimal downtime.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669">
                <a:tc>
                  <a:txBody>
                    <a:bodyPr anchor="t" rtlCol="false"/>
                    <a:lstStyle/>
                    <a:p>
                      <a:pPr algn="l" marL="496566" indent="-248283" lvl="1">
                        <a:lnSpc>
                          <a:spcPts val="321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Proxima Nova"/>
                        </a:rPr>
                        <a:t>Utilizing Terraform for infrastructure as code simplifies the management and provisioning of AWS resources. Infrastructure changes can be version-controlled, tracked, and automated, enhancing scalability, reproducibility, and reliability of the application's infrastructure.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E9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63471" y="596618"/>
            <a:ext cx="6792851" cy="10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8045ED"/>
                </a:solidFill>
                <a:latin typeface="Tomorrow"/>
              </a:rPr>
              <a:t>FUTURE SCOPE :-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5618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886173" y="752947"/>
            <a:ext cx="3626887" cy="3626887"/>
          </a:xfrm>
          <a:custGeom>
            <a:avLst/>
            <a:gdLst/>
            <a:ahLst/>
            <a:cxnLst/>
            <a:rect r="r" b="b" t="t" l="l"/>
            <a:pathLst>
              <a:path h="3626887" w="3626887">
                <a:moveTo>
                  <a:pt x="0" y="0"/>
                </a:moveTo>
                <a:lnTo>
                  <a:pt x="3626888" y="0"/>
                </a:lnTo>
                <a:lnTo>
                  <a:pt x="3626888" y="3626887"/>
                </a:lnTo>
                <a:lnTo>
                  <a:pt x="0" y="3626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14040" y="5143500"/>
            <a:ext cx="4477452" cy="1383940"/>
          </a:xfrm>
          <a:custGeom>
            <a:avLst/>
            <a:gdLst/>
            <a:ahLst/>
            <a:cxnLst/>
            <a:rect r="r" b="b" t="t" l="l"/>
            <a:pathLst>
              <a:path h="1383940" w="4477452">
                <a:moveTo>
                  <a:pt x="4477452" y="0"/>
                </a:moveTo>
                <a:lnTo>
                  <a:pt x="0" y="0"/>
                </a:lnTo>
                <a:lnTo>
                  <a:pt x="0" y="1383940"/>
                </a:lnTo>
                <a:lnTo>
                  <a:pt x="4477452" y="1383940"/>
                </a:lnTo>
                <a:lnTo>
                  <a:pt x="44774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3106971" y="1956892"/>
            <a:ext cx="22891831" cy="3466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86"/>
              </a:lnSpc>
            </a:pPr>
            <a:r>
              <a:rPr lang="en-US" sz="20347">
                <a:solidFill>
                  <a:srgbClr val="000000"/>
                </a:solidFill>
                <a:latin typeface="Fredoka Bold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11886173" y="5423439"/>
            <a:ext cx="5681507" cy="5257886"/>
          </a:xfrm>
          <a:custGeom>
            <a:avLst/>
            <a:gdLst/>
            <a:ahLst/>
            <a:cxnLst/>
            <a:rect r="r" b="b" t="t" l="l"/>
            <a:pathLst>
              <a:path h="5257886" w="5681507">
                <a:moveTo>
                  <a:pt x="0" y="0"/>
                </a:moveTo>
                <a:lnTo>
                  <a:pt x="5681507" y="0"/>
                </a:lnTo>
                <a:lnTo>
                  <a:pt x="5681507" y="5257886"/>
                </a:lnTo>
                <a:lnTo>
                  <a:pt x="0" y="52578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50000">
              <a:srgbClr val="C7AFED">
                <a:alpha val="80000"/>
              </a:srgbClr>
            </a:gs>
            <a:gs pos="100000">
              <a:srgbClr val="D7C6EF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9408" y="563612"/>
            <a:ext cx="17289183" cy="9533386"/>
            <a:chOff x="0" y="0"/>
            <a:chExt cx="16317791" cy="89977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17664" cy="9025313"/>
            </a:xfrm>
            <a:custGeom>
              <a:avLst/>
              <a:gdLst/>
              <a:ahLst/>
              <a:cxnLst/>
              <a:rect r="r" b="b" t="t" l="l"/>
              <a:pathLst>
                <a:path h="9025313" w="16317664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7378630"/>
                  </a:lnTo>
                  <a:cubicBezTo>
                    <a:pt x="0" y="7539286"/>
                    <a:pt x="128397" y="7698670"/>
                    <a:pt x="285369" y="7732833"/>
                  </a:cubicBezTo>
                  <a:lnTo>
                    <a:pt x="16032296" y="8991150"/>
                  </a:lnTo>
                  <a:cubicBezTo>
                    <a:pt x="16189268" y="9025313"/>
                    <a:pt x="16317664" y="8921807"/>
                    <a:pt x="16317664" y="8761153"/>
                  </a:cubicBezTo>
                  <a:lnTo>
                    <a:pt x="16317664" y="292100"/>
                  </a:lnTo>
                  <a:cubicBezTo>
                    <a:pt x="16317664" y="131445"/>
                    <a:pt x="16186220" y="0"/>
                    <a:pt x="16025564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E9DB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30092" y="2174774"/>
            <a:ext cx="5808720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  <a:spcBef>
                <a:spcPct val="0"/>
              </a:spcBef>
            </a:pPr>
            <a:r>
              <a:rPr lang="en-US" sz="9999" spc="-199" strike="noStrike" u="none">
                <a:solidFill>
                  <a:srgbClr val="FFFFFF"/>
                </a:solidFill>
                <a:latin typeface="Tomorrow Bold"/>
              </a:rPr>
              <a:t>Agenda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853126" y="0"/>
          <a:ext cx="9620488" cy="9744075"/>
        </p:xfrm>
        <a:graphic>
          <a:graphicData uri="http://schemas.openxmlformats.org/drawingml/2006/table">
            <a:tbl>
              <a:tblPr/>
              <a:tblGrid>
                <a:gridCol w="851024"/>
                <a:gridCol w="8769463"/>
              </a:tblGrid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75EDF"/>
                          </a:solidFill>
                          <a:latin typeface="Tomorrow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roxima Nova"/>
                        </a:rPr>
                        <a:t>PROBLEM AND SOLUTION STATEMENTS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75EDF"/>
                          </a:solidFill>
                          <a:latin typeface="Tomorrow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roxima Nova"/>
                        </a:rPr>
                        <a:t>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75EDF"/>
                          </a:solidFill>
                          <a:latin typeface="Tomorrow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roxima Nova"/>
                        </a:rPr>
                        <a:t>PROJECT 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75EDF"/>
                          </a:solidFill>
                          <a:latin typeface="Tomorrow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DJANGO WEB APPLICATION DEVELO﻿PMENT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75EDF"/>
                          </a:solidFill>
                          <a:latin typeface="Tomorrow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DATABASE CREATION A﻿ND EMPLOYEE REGISTRATION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75EDF"/>
                          </a:solidFill>
                          <a:latin typeface="Tomorrow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ATTRIBUTE-BASED AC﻿CESS CONTROL 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Proxima Nova"/>
                        </a:rPr>
                        <a:t>MODLE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75EDF"/>
                          </a:solidFill>
                          <a:latin typeface="Tomorrow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</a:rPr>
                        <a:t>AWS CLOUD INFRASTRUCTUR﻿E SETUP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1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A75EDF"/>
                          </a:solidFill>
                          <a:latin typeface="Tomorrow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roxima Nova"/>
                        </a:rPr>
                        <a:t>FUTURE SCOPE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028700" y="5726965"/>
            <a:ext cx="6126734" cy="5669916"/>
          </a:xfrm>
          <a:custGeom>
            <a:avLst/>
            <a:gdLst/>
            <a:ahLst/>
            <a:cxnLst/>
            <a:rect r="r" b="b" t="t" l="l"/>
            <a:pathLst>
              <a:path h="5669916" w="6126734">
                <a:moveTo>
                  <a:pt x="0" y="0"/>
                </a:moveTo>
                <a:lnTo>
                  <a:pt x="6126734" y="0"/>
                </a:lnTo>
                <a:lnTo>
                  <a:pt x="6126734" y="5669916"/>
                </a:lnTo>
                <a:lnTo>
                  <a:pt x="0" y="5669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86485" y="359864"/>
            <a:ext cx="9715030" cy="119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44"/>
              </a:lnSpc>
              <a:spcBef>
                <a:spcPct val="0"/>
              </a:spcBef>
            </a:pPr>
            <a:r>
              <a:rPr lang="en-US" sz="6960">
                <a:solidFill>
                  <a:srgbClr val="8045ED"/>
                </a:solidFill>
                <a:latin typeface="Tomorrow"/>
              </a:rPr>
              <a:t>PROBLEM STATEMENT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62376" y="1740288"/>
            <a:ext cx="15363247" cy="2725937"/>
            <a:chOff x="0" y="0"/>
            <a:chExt cx="20484330" cy="363458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0484330" cy="3634582"/>
              <a:chOff x="0" y="0"/>
              <a:chExt cx="4046287" cy="71794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046288" cy="717942"/>
              </a:xfrm>
              <a:custGeom>
                <a:avLst/>
                <a:gdLst/>
                <a:ahLst/>
                <a:cxnLst/>
                <a:rect r="r" b="b" t="t" l="l"/>
                <a:pathLst>
                  <a:path h="717942" w="4046288">
                    <a:moveTo>
                      <a:pt x="21669" y="0"/>
                    </a:moveTo>
                    <a:lnTo>
                      <a:pt x="4024619" y="0"/>
                    </a:lnTo>
                    <a:cubicBezTo>
                      <a:pt x="4036586" y="0"/>
                      <a:pt x="4046288" y="9701"/>
                      <a:pt x="4046288" y="21669"/>
                    </a:cubicBezTo>
                    <a:lnTo>
                      <a:pt x="4046288" y="696273"/>
                    </a:lnTo>
                    <a:cubicBezTo>
                      <a:pt x="4046288" y="702020"/>
                      <a:pt x="4044005" y="707532"/>
                      <a:pt x="4039941" y="711596"/>
                    </a:cubicBezTo>
                    <a:cubicBezTo>
                      <a:pt x="4035877" y="715659"/>
                      <a:pt x="4030366" y="717942"/>
                      <a:pt x="4024619" y="717942"/>
                    </a:cubicBezTo>
                    <a:lnTo>
                      <a:pt x="21669" y="717942"/>
                    </a:lnTo>
                    <a:cubicBezTo>
                      <a:pt x="9701" y="717942"/>
                      <a:pt x="0" y="708241"/>
                      <a:pt x="0" y="696273"/>
                    </a:cubicBezTo>
                    <a:lnTo>
                      <a:pt x="0" y="21669"/>
                    </a:lnTo>
                    <a:cubicBezTo>
                      <a:pt x="0" y="9701"/>
                      <a:pt x="9701" y="0"/>
                      <a:pt x="2166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046287" cy="756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895481" y="379218"/>
              <a:ext cx="18693368" cy="2809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roxima Nova"/>
                </a:rPr>
                <a:t>Role-Based Access Control (RBAC) systems encounter limitations in providing adaptable and finely-tailored access controls. These systems often struggle with dynamic permissions management and fail to offer the granularity required for modern applications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05404" y="5000625"/>
            <a:ext cx="9877192" cy="119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44"/>
              </a:lnSpc>
              <a:spcBef>
                <a:spcPct val="0"/>
              </a:spcBef>
            </a:pPr>
            <a:r>
              <a:rPr lang="en-US" sz="6960">
                <a:solidFill>
                  <a:srgbClr val="8045ED"/>
                </a:solidFill>
                <a:latin typeface="Tomorrow"/>
              </a:rPr>
              <a:t>SOLUTION STATEMENT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62376" y="6532363"/>
            <a:ext cx="15363247" cy="2725937"/>
            <a:chOff x="0" y="0"/>
            <a:chExt cx="20484330" cy="363458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0484330" cy="3634582"/>
              <a:chOff x="0" y="0"/>
              <a:chExt cx="4046287" cy="71794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46288" cy="717942"/>
              </a:xfrm>
              <a:custGeom>
                <a:avLst/>
                <a:gdLst/>
                <a:ahLst/>
                <a:cxnLst/>
                <a:rect r="r" b="b" t="t" l="l"/>
                <a:pathLst>
                  <a:path h="717942" w="4046288">
                    <a:moveTo>
                      <a:pt x="21669" y="0"/>
                    </a:moveTo>
                    <a:lnTo>
                      <a:pt x="4024619" y="0"/>
                    </a:lnTo>
                    <a:cubicBezTo>
                      <a:pt x="4036586" y="0"/>
                      <a:pt x="4046288" y="9701"/>
                      <a:pt x="4046288" y="21669"/>
                    </a:cubicBezTo>
                    <a:lnTo>
                      <a:pt x="4046288" y="696273"/>
                    </a:lnTo>
                    <a:cubicBezTo>
                      <a:pt x="4046288" y="702020"/>
                      <a:pt x="4044005" y="707532"/>
                      <a:pt x="4039941" y="711596"/>
                    </a:cubicBezTo>
                    <a:cubicBezTo>
                      <a:pt x="4035877" y="715659"/>
                      <a:pt x="4030366" y="717942"/>
                      <a:pt x="4024619" y="717942"/>
                    </a:cubicBezTo>
                    <a:lnTo>
                      <a:pt x="21669" y="717942"/>
                    </a:lnTo>
                    <a:cubicBezTo>
                      <a:pt x="9701" y="717942"/>
                      <a:pt x="0" y="708241"/>
                      <a:pt x="0" y="696273"/>
                    </a:cubicBezTo>
                    <a:lnTo>
                      <a:pt x="0" y="21669"/>
                    </a:lnTo>
                    <a:cubicBezTo>
                      <a:pt x="0" y="9701"/>
                      <a:pt x="9701" y="0"/>
                      <a:pt x="21669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4046287" cy="756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895481" y="379218"/>
              <a:ext cx="18693368" cy="28094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roxima Nova"/>
                </a:rPr>
                <a:t>Transitioning from RBAC to Attribute-Based Access Control (ABAC) poses significant challenges due to the need to define comprehensive attribute sets, map user attributes to access policies, and ensure seamless integration with existing infrastructure.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32039">
            <a:off x="-3315196" y="-5071207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872" y="721155"/>
            <a:ext cx="17284256" cy="2234091"/>
            <a:chOff x="0" y="0"/>
            <a:chExt cx="4552232" cy="5884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52232" cy="588403"/>
            </a:xfrm>
            <a:custGeom>
              <a:avLst/>
              <a:gdLst/>
              <a:ahLst/>
              <a:cxnLst/>
              <a:rect r="r" b="b" t="t" l="l"/>
              <a:pathLst>
                <a:path h="588403" w="455223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553465"/>
                  </a:lnTo>
                  <a:cubicBezTo>
                    <a:pt x="4552232" y="572760"/>
                    <a:pt x="4536590" y="588403"/>
                    <a:pt x="4517295" y="588403"/>
                  </a:cubicBezTo>
                  <a:lnTo>
                    <a:pt x="34938" y="588403"/>
                  </a:lnTo>
                  <a:cubicBezTo>
                    <a:pt x="15642" y="588403"/>
                    <a:pt x="0" y="572760"/>
                    <a:pt x="0" y="553465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BF83E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552232" cy="63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062975" y="7044501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1872" y="3330303"/>
            <a:ext cx="17284256" cy="5486264"/>
            <a:chOff x="0" y="0"/>
            <a:chExt cx="4552232" cy="14449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52232" cy="1444942"/>
            </a:xfrm>
            <a:custGeom>
              <a:avLst/>
              <a:gdLst/>
              <a:ahLst/>
              <a:cxnLst/>
              <a:rect r="r" b="b" t="t" l="l"/>
              <a:pathLst>
                <a:path h="1444942" w="4552232">
                  <a:moveTo>
                    <a:pt x="34938" y="0"/>
                  </a:moveTo>
                  <a:lnTo>
                    <a:pt x="4517295" y="0"/>
                  </a:lnTo>
                  <a:cubicBezTo>
                    <a:pt x="4526561" y="0"/>
                    <a:pt x="4535447" y="3681"/>
                    <a:pt x="4541999" y="10233"/>
                  </a:cubicBezTo>
                  <a:cubicBezTo>
                    <a:pt x="4548551" y="16785"/>
                    <a:pt x="4552232" y="25672"/>
                    <a:pt x="4552232" y="34938"/>
                  </a:cubicBezTo>
                  <a:lnTo>
                    <a:pt x="4552232" y="1410004"/>
                  </a:lnTo>
                  <a:cubicBezTo>
                    <a:pt x="4552232" y="1429300"/>
                    <a:pt x="4536590" y="1444942"/>
                    <a:pt x="4517295" y="1444942"/>
                  </a:cubicBezTo>
                  <a:lnTo>
                    <a:pt x="34938" y="1444942"/>
                  </a:lnTo>
                  <a:cubicBezTo>
                    <a:pt x="15642" y="1444942"/>
                    <a:pt x="0" y="1429300"/>
                    <a:pt x="0" y="1410004"/>
                  </a:cubicBezTo>
                  <a:lnTo>
                    <a:pt x="0" y="34938"/>
                  </a:lnTo>
                  <a:cubicBezTo>
                    <a:pt x="0" y="15642"/>
                    <a:pt x="15642" y="0"/>
                    <a:pt x="34938" y="0"/>
                  </a:cubicBezTo>
                  <a:close/>
                </a:path>
              </a:pathLst>
            </a:custGeom>
            <a:solidFill>
              <a:srgbClr val="BF83E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552232" cy="1492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144058" y="5712374"/>
            <a:ext cx="2630123" cy="519449"/>
          </a:xfrm>
          <a:custGeom>
            <a:avLst/>
            <a:gdLst/>
            <a:ahLst/>
            <a:cxnLst/>
            <a:rect r="r" b="b" t="t" l="l"/>
            <a:pathLst>
              <a:path h="519449" w="2630123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0389" y="4123590"/>
            <a:ext cx="1659292" cy="1665538"/>
          </a:xfrm>
          <a:custGeom>
            <a:avLst/>
            <a:gdLst/>
            <a:ahLst/>
            <a:cxnLst/>
            <a:rect r="r" b="b" t="t" l="l"/>
            <a:pathLst>
              <a:path h="1665538" w="1659292">
                <a:moveTo>
                  <a:pt x="0" y="0"/>
                </a:moveTo>
                <a:lnTo>
                  <a:pt x="1659292" y="0"/>
                </a:lnTo>
                <a:lnTo>
                  <a:pt x="1659292" y="1665538"/>
                </a:lnTo>
                <a:lnTo>
                  <a:pt x="0" y="1665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9209" y="5648203"/>
            <a:ext cx="2630123" cy="519449"/>
          </a:xfrm>
          <a:custGeom>
            <a:avLst/>
            <a:gdLst/>
            <a:ahLst/>
            <a:cxnLst/>
            <a:rect r="r" b="b" t="t" l="l"/>
            <a:pathLst>
              <a:path h="519449" w="2630123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39439" y="4240902"/>
            <a:ext cx="2020555" cy="1517942"/>
          </a:xfrm>
          <a:custGeom>
            <a:avLst/>
            <a:gdLst/>
            <a:ahLst/>
            <a:cxnLst/>
            <a:rect r="r" b="b" t="t" l="l"/>
            <a:pathLst>
              <a:path h="1517942" w="2020555">
                <a:moveTo>
                  <a:pt x="0" y="0"/>
                </a:moveTo>
                <a:lnTo>
                  <a:pt x="2020555" y="0"/>
                </a:lnTo>
                <a:lnTo>
                  <a:pt x="2020555" y="1517942"/>
                </a:lnTo>
                <a:lnTo>
                  <a:pt x="0" y="1517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58673" y="5702944"/>
            <a:ext cx="3223353" cy="636612"/>
          </a:xfrm>
          <a:custGeom>
            <a:avLst/>
            <a:gdLst/>
            <a:ahLst/>
            <a:cxnLst/>
            <a:rect r="r" b="b" t="t" l="l"/>
            <a:pathLst>
              <a:path h="636612" w="3223353">
                <a:moveTo>
                  <a:pt x="0" y="0"/>
                </a:moveTo>
                <a:lnTo>
                  <a:pt x="3223353" y="0"/>
                </a:lnTo>
                <a:lnTo>
                  <a:pt x="3223353" y="636613"/>
                </a:lnTo>
                <a:lnTo>
                  <a:pt x="0" y="636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14041" y="5712374"/>
            <a:ext cx="2630123" cy="519449"/>
          </a:xfrm>
          <a:custGeom>
            <a:avLst/>
            <a:gdLst/>
            <a:ahLst/>
            <a:cxnLst/>
            <a:rect r="r" b="b" t="t" l="l"/>
            <a:pathLst>
              <a:path h="519449" w="2630123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V="true">
            <a:off x="3661136" y="3951864"/>
            <a:ext cx="0" cy="3912127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7257103" y="3975571"/>
            <a:ext cx="0" cy="3912127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0739401" y="4016035"/>
            <a:ext cx="0" cy="3912127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3777224" y="3951864"/>
            <a:ext cx="0" cy="3912127"/>
          </a:xfrm>
          <a:prstGeom prst="line">
            <a:avLst/>
          </a:prstGeom>
          <a:ln cap="flat" w="9525">
            <a:solidFill>
              <a:srgbClr val="FFFFFF">
                <a:alpha val="29804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4258236" y="3982719"/>
            <a:ext cx="2096725" cy="1947279"/>
          </a:xfrm>
          <a:custGeom>
            <a:avLst/>
            <a:gdLst/>
            <a:ahLst/>
            <a:cxnLst/>
            <a:rect r="r" b="b" t="t" l="l"/>
            <a:pathLst>
              <a:path h="1947279" w="2096725">
                <a:moveTo>
                  <a:pt x="0" y="0"/>
                </a:moveTo>
                <a:lnTo>
                  <a:pt x="2096725" y="0"/>
                </a:lnTo>
                <a:lnTo>
                  <a:pt x="2096725" y="1947279"/>
                </a:lnTo>
                <a:lnTo>
                  <a:pt x="0" y="1947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11" t="0" r="-611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860523" y="4061063"/>
            <a:ext cx="2121900" cy="1957452"/>
          </a:xfrm>
          <a:custGeom>
            <a:avLst/>
            <a:gdLst/>
            <a:ahLst/>
            <a:cxnLst/>
            <a:rect r="r" b="b" t="t" l="l"/>
            <a:pathLst>
              <a:path h="1957452" w="2121900">
                <a:moveTo>
                  <a:pt x="0" y="0"/>
                </a:moveTo>
                <a:lnTo>
                  <a:pt x="2121900" y="0"/>
                </a:lnTo>
                <a:lnTo>
                  <a:pt x="2121900" y="1957453"/>
                </a:lnTo>
                <a:lnTo>
                  <a:pt x="0" y="19574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162986" y="5712374"/>
            <a:ext cx="2630123" cy="519449"/>
          </a:xfrm>
          <a:custGeom>
            <a:avLst/>
            <a:gdLst/>
            <a:ahLst/>
            <a:cxnLst/>
            <a:rect r="r" b="b" t="t" l="l"/>
            <a:pathLst>
              <a:path h="519449" w="2630123">
                <a:moveTo>
                  <a:pt x="0" y="0"/>
                </a:moveTo>
                <a:lnTo>
                  <a:pt x="2630123" y="0"/>
                </a:lnTo>
                <a:lnTo>
                  <a:pt x="2630123" y="519449"/>
                </a:lnTo>
                <a:lnTo>
                  <a:pt x="0" y="519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382659" y="4117767"/>
            <a:ext cx="1846354" cy="1844046"/>
          </a:xfrm>
          <a:custGeom>
            <a:avLst/>
            <a:gdLst/>
            <a:ahLst/>
            <a:cxnLst/>
            <a:rect r="r" b="b" t="t" l="l"/>
            <a:pathLst>
              <a:path h="1844046" w="1846354">
                <a:moveTo>
                  <a:pt x="0" y="0"/>
                </a:moveTo>
                <a:lnTo>
                  <a:pt x="1846354" y="0"/>
                </a:lnTo>
                <a:lnTo>
                  <a:pt x="1846354" y="1844045"/>
                </a:lnTo>
                <a:lnTo>
                  <a:pt x="0" y="18440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75091" y="6272882"/>
            <a:ext cx="2205032" cy="148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</a:rPr>
              <a:t>Django Project &amp; App Creation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44058" y="6272882"/>
            <a:ext cx="2633942" cy="148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</a:rPr>
              <a:t>Employee Registration &amp; Authentication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07571" y="6308441"/>
            <a:ext cx="2072858" cy="986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</a:rPr>
              <a:t>Database Integration</a:t>
            </a:r>
            <a:r>
              <a:rPr lang="en-US" sz="2799">
                <a:solidFill>
                  <a:srgbClr val="FFFFFF"/>
                </a:solidFill>
                <a:latin typeface="Rubik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20414" y="6272882"/>
            <a:ext cx="2630123" cy="1976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</a:rPr>
              <a:t>ABAC &amp;</a:t>
            </a:r>
            <a:r>
              <a:rPr lang="en-US" sz="2799">
                <a:solidFill>
                  <a:srgbClr val="FFFFFF"/>
                </a:solidFill>
                <a:latin typeface="Rubik"/>
              </a:rPr>
              <a:t>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</a:rPr>
              <a:t>Admin Functionality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4326787" y="6272882"/>
            <a:ext cx="2630123" cy="1976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Rubik"/>
              </a:rPr>
              <a:t>AWS Policy, app Integration &amp; Hosting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6093871" y="1030901"/>
            <a:ext cx="6670463" cy="144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39"/>
              </a:lnSpc>
              <a:spcBef>
                <a:spcPct val="0"/>
              </a:spcBef>
            </a:pPr>
            <a:r>
              <a:rPr lang="en-US" sz="8456">
                <a:solidFill>
                  <a:srgbClr val="8045ED"/>
                </a:solidFill>
                <a:latin typeface="Tomorrow"/>
              </a:rPr>
              <a:t>OBJECTIVES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2975" y="7044501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932039">
            <a:off x="-3334246" y="-5071207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8341" y="625099"/>
            <a:ext cx="13951317" cy="9036801"/>
          </a:xfrm>
          <a:custGeom>
            <a:avLst/>
            <a:gdLst/>
            <a:ahLst/>
            <a:cxnLst/>
            <a:rect r="r" b="b" t="t" l="l"/>
            <a:pathLst>
              <a:path h="9036801" w="13951317">
                <a:moveTo>
                  <a:pt x="0" y="0"/>
                </a:moveTo>
                <a:lnTo>
                  <a:pt x="13951318" y="0"/>
                </a:lnTo>
                <a:lnTo>
                  <a:pt x="13951318" y="9036802"/>
                </a:lnTo>
                <a:lnTo>
                  <a:pt x="0" y="903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1" y="3617183"/>
            <a:ext cx="3260654" cy="134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Rubik Semi-Bold"/>
              </a:rPr>
              <a:t>DJANGO WEB APPLICATION DEVELOPMENT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9132" y="5524285"/>
            <a:ext cx="3566166" cy="292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ubik"/>
              </a:rPr>
              <a:t>Create two apps: 'users' and 'projects'.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ubik"/>
              </a:rPr>
              <a:t>Implement essential functionalities for user authentication, registration, login, and profile.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3" y="2670547"/>
            <a:ext cx="16230600" cy="4762"/>
          </a:xfrm>
          <a:prstGeom prst="line">
            <a:avLst/>
          </a:prstGeom>
          <a:ln cap="rnd" w="152400">
            <a:solidFill>
              <a:srgbClr val="000000">
                <a:alpha val="94902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280766" y="2297521"/>
            <a:ext cx="756524" cy="755578"/>
          </a:xfrm>
          <a:custGeom>
            <a:avLst/>
            <a:gdLst/>
            <a:ahLst/>
            <a:cxnLst/>
            <a:rect r="r" b="b" t="t" l="l"/>
            <a:pathLst>
              <a:path h="755578" w="756524">
                <a:moveTo>
                  <a:pt x="0" y="0"/>
                </a:moveTo>
                <a:lnTo>
                  <a:pt x="756523" y="0"/>
                </a:lnTo>
                <a:lnTo>
                  <a:pt x="756523" y="755578"/>
                </a:lnTo>
                <a:lnTo>
                  <a:pt x="0" y="755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59614" y="3762711"/>
            <a:ext cx="3963420" cy="1266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ubik Semi-Bold"/>
              </a:rPr>
              <a:t>DATABASE CREATION AND EMPLOYEE REGISTRATION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39125" y="5679338"/>
            <a:ext cx="3738060" cy="418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ubik"/>
              </a:rPr>
              <a:t>Design database models for user profiles, attributes, and projects.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ubik"/>
              </a:rPr>
              <a:t>Include user-specific data such as joining date, projects, groups, expertise, shifts departments, joining date, location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14772" y="2423776"/>
            <a:ext cx="475086" cy="474492"/>
          </a:xfrm>
          <a:custGeom>
            <a:avLst/>
            <a:gdLst/>
            <a:ahLst/>
            <a:cxnLst/>
            <a:rect r="r" b="b" t="t" l="l"/>
            <a:pathLst>
              <a:path h="474492" w="475086">
                <a:moveTo>
                  <a:pt x="0" y="0"/>
                </a:moveTo>
                <a:lnTo>
                  <a:pt x="475087" y="0"/>
                </a:lnTo>
                <a:lnTo>
                  <a:pt x="475087" y="474493"/>
                </a:lnTo>
                <a:lnTo>
                  <a:pt x="0" y="47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46730" y="3762711"/>
            <a:ext cx="3260652" cy="847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ubik Semi-Bold"/>
              </a:rPr>
              <a:t>ATTRIBUTE</a:t>
            </a:r>
            <a:r>
              <a:rPr lang="en-US" sz="2799">
                <a:solidFill>
                  <a:srgbClr val="000000"/>
                </a:solidFill>
                <a:latin typeface="Rubik Semi-Bold"/>
              </a:rPr>
              <a:t>-BASED MODEL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45810" y="5582468"/>
            <a:ext cx="3476623" cy="460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ubik"/>
              </a:rPr>
              <a:t>Create an admin page to manage users and projects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ubik"/>
              </a:rPr>
              <a:t>Define entities in attributes for user and tenants from database to maintain policies accordingly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945208" y="3576925"/>
            <a:ext cx="3260652" cy="1266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ubik Semi-Bold"/>
              </a:rPr>
              <a:t>AWS CLOUD INFRASTRUCTURE SETUP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21386" y="5524285"/>
            <a:ext cx="3362954" cy="460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ubik"/>
              </a:rPr>
              <a:t>Deploy application on AWS using Amplify.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Rubik"/>
              </a:rPr>
              <a:t>Utilize AWS IAM for access, and RDS for database storage, Lambda for testing and Cognitio for access control management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289354" y="271385"/>
            <a:ext cx="10994302" cy="1418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63"/>
              </a:lnSpc>
              <a:spcBef>
                <a:spcPct val="0"/>
              </a:spcBef>
            </a:pPr>
            <a:r>
              <a:rPr lang="en-US" sz="8259">
                <a:solidFill>
                  <a:srgbClr val="8045ED"/>
                </a:solidFill>
                <a:latin typeface="Tomorrow"/>
              </a:rPr>
              <a:t>PROJECT  ASPECTS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474054" y="2283233"/>
            <a:ext cx="756524" cy="755578"/>
          </a:xfrm>
          <a:custGeom>
            <a:avLst/>
            <a:gdLst/>
            <a:ahLst/>
            <a:cxnLst/>
            <a:rect r="r" b="b" t="t" l="l"/>
            <a:pathLst>
              <a:path h="755578" w="756524">
                <a:moveTo>
                  <a:pt x="0" y="0"/>
                </a:moveTo>
                <a:lnTo>
                  <a:pt x="756524" y="0"/>
                </a:lnTo>
                <a:lnTo>
                  <a:pt x="756524" y="755578"/>
                </a:lnTo>
                <a:lnTo>
                  <a:pt x="0" y="755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27399" y="2297521"/>
            <a:ext cx="756524" cy="755578"/>
          </a:xfrm>
          <a:custGeom>
            <a:avLst/>
            <a:gdLst/>
            <a:ahLst/>
            <a:cxnLst/>
            <a:rect r="r" b="b" t="t" l="l"/>
            <a:pathLst>
              <a:path h="755578" w="756524">
                <a:moveTo>
                  <a:pt x="0" y="0"/>
                </a:moveTo>
                <a:lnTo>
                  <a:pt x="756524" y="0"/>
                </a:lnTo>
                <a:lnTo>
                  <a:pt x="756524" y="755578"/>
                </a:lnTo>
                <a:lnTo>
                  <a:pt x="0" y="755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97272" y="2292758"/>
            <a:ext cx="756524" cy="755578"/>
          </a:xfrm>
          <a:custGeom>
            <a:avLst/>
            <a:gdLst/>
            <a:ahLst/>
            <a:cxnLst/>
            <a:rect r="r" b="b" t="t" l="l"/>
            <a:pathLst>
              <a:path h="755578" w="756524">
                <a:moveTo>
                  <a:pt x="0" y="0"/>
                </a:moveTo>
                <a:lnTo>
                  <a:pt x="756524" y="0"/>
                </a:lnTo>
                <a:lnTo>
                  <a:pt x="756524" y="755578"/>
                </a:lnTo>
                <a:lnTo>
                  <a:pt x="0" y="755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62975" y="7044501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63239" y="9278935"/>
            <a:ext cx="3115752" cy="42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A75EDF"/>
                </a:solidFill>
                <a:latin typeface="Rubik"/>
              </a:rPr>
              <a:t>Django Server </a:t>
            </a:r>
            <a:r>
              <a:rPr lang="en-US" sz="2499">
                <a:solidFill>
                  <a:srgbClr val="A75EDF"/>
                </a:solidFill>
                <a:latin typeface="Rubik"/>
              </a:rPr>
              <a:t>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596461" y="1541264"/>
            <a:ext cx="6379002" cy="3947515"/>
            <a:chOff x="0" y="0"/>
            <a:chExt cx="8505336" cy="52633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2304" cy="4631367"/>
            </a:xfrm>
            <a:custGeom>
              <a:avLst/>
              <a:gdLst/>
              <a:ahLst/>
              <a:cxnLst/>
              <a:rect r="r" b="b" t="t" l="l"/>
              <a:pathLst>
                <a:path h="4631367" w="2492304">
                  <a:moveTo>
                    <a:pt x="0" y="0"/>
                  </a:moveTo>
                  <a:lnTo>
                    <a:pt x="2492304" y="0"/>
                  </a:lnTo>
                  <a:lnTo>
                    <a:pt x="2492304" y="4631367"/>
                  </a:lnTo>
                  <a:lnTo>
                    <a:pt x="0" y="4631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937179" y="473476"/>
              <a:ext cx="2404089" cy="4157891"/>
            </a:xfrm>
            <a:custGeom>
              <a:avLst/>
              <a:gdLst/>
              <a:ahLst/>
              <a:cxnLst/>
              <a:rect r="r" b="b" t="t" l="l"/>
              <a:pathLst>
                <a:path h="4157891" w="2404089">
                  <a:moveTo>
                    <a:pt x="0" y="0"/>
                  </a:moveTo>
                  <a:lnTo>
                    <a:pt x="2404089" y="0"/>
                  </a:lnTo>
                  <a:lnTo>
                    <a:pt x="2404089" y="4157891"/>
                  </a:lnTo>
                  <a:lnTo>
                    <a:pt x="0" y="4157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782150" y="2140648"/>
              <a:ext cx="2723187" cy="2490720"/>
            </a:xfrm>
            <a:custGeom>
              <a:avLst/>
              <a:gdLst/>
              <a:ahLst/>
              <a:cxnLst/>
              <a:rect r="r" b="b" t="t" l="l"/>
              <a:pathLst>
                <a:path h="2490720" w="2723187">
                  <a:moveTo>
                    <a:pt x="0" y="0"/>
                  </a:moveTo>
                  <a:lnTo>
                    <a:pt x="2723186" y="0"/>
                  </a:lnTo>
                  <a:lnTo>
                    <a:pt x="2723186" y="2490719"/>
                  </a:lnTo>
                  <a:lnTo>
                    <a:pt x="0" y="2490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702255" y="4716295"/>
              <a:ext cx="4876271" cy="547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A75EDF"/>
                  </a:solidFill>
                  <a:latin typeface="Rubik"/>
                </a:rPr>
                <a:t>Template Creation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99552" y="5674730"/>
            <a:ext cx="8572821" cy="3651830"/>
            <a:chOff x="0" y="0"/>
            <a:chExt cx="11430428" cy="48691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30428" cy="4869107"/>
            </a:xfrm>
            <a:custGeom>
              <a:avLst/>
              <a:gdLst/>
              <a:ahLst/>
              <a:cxnLst/>
              <a:rect r="r" b="b" t="t" l="l"/>
              <a:pathLst>
                <a:path h="4869107" w="11430428">
                  <a:moveTo>
                    <a:pt x="0" y="0"/>
                  </a:moveTo>
                  <a:lnTo>
                    <a:pt x="11430428" y="0"/>
                  </a:lnTo>
                  <a:lnTo>
                    <a:pt x="11430428" y="4869107"/>
                  </a:lnTo>
                  <a:lnTo>
                    <a:pt x="0" y="4869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45" r="0" b="-145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9193367" y="2048958"/>
              <a:ext cx="1738344" cy="493741"/>
              <a:chOff x="0" y="0"/>
              <a:chExt cx="343377" cy="9752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43377" cy="97529"/>
              </a:xfrm>
              <a:custGeom>
                <a:avLst/>
                <a:gdLst/>
                <a:ahLst/>
                <a:cxnLst/>
                <a:rect r="r" b="b" t="t" l="l"/>
                <a:pathLst>
                  <a:path h="97529" w="343377">
                    <a:moveTo>
                      <a:pt x="0" y="0"/>
                    </a:moveTo>
                    <a:lnTo>
                      <a:pt x="343377" y="0"/>
                    </a:lnTo>
                    <a:lnTo>
                      <a:pt x="343377" y="97529"/>
                    </a:lnTo>
                    <a:lnTo>
                      <a:pt x="0" y="9752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343377" cy="1356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12861279" y="8735115"/>
            <a:ext cx="2360875" cy="358430"/>
            <a:chOff x="0" y="0"/>
            <a:chExt cx="621794" cy="944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1794" cy="94401"/>
            </a:xfrm>
            <a:custGeom>
              <a:avLst/>
              <a:gdLst/>
              <a:ahLst/>
              <a:cxnLst/>
              <a:rect r="r" b="b" t="t" l="l"/>
              <a:pathLst>
                <a:path h="94401" w="621794">
                  <a:moveTo>
                    <a:pt x="0" y="0"/>
                  </a:moveTo>
                  <a:lnTo>
                    <a:pt x="621794" y="0"/>
                  </a:lnTo>
                  <a:lnTo>
                    <a:pt x="621794" y="94401"/>
                  </a:lnTo>
                  <a:lnTo>
                    <a:pt x="0" y="94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21794" cy="132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2234056"/>
            <a:ext cx="2394156" cy="6091693"/>
          </a:xfrm>
          <a:custGeom>
            <a:avLst/>
            <a:gdLst/>
            <a:ahLst/>
            <a:cxnLst/>
            <a:rect r="r" b="b" t="t" l="l"/>
            <a:pathLst>
              <a:path h="6091693" w="2394156">
                <a:moveTo>
                  <a:pt x="0" y="0"/>
                </a:moveTo>
                <a:lnTo>
                  <a:pt x="2394156" y="0"/>
                </a:lnTo>
                <a:lnTo>
                  <a:pt x="2394156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890866" y="3103640"/>
            <a:ext cx="2990352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2225778" y="3845113"/>
            <a:ext cx="2655441" cy="633548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V="true">
            <a:off x="2225778" y="4716786"/>
            <a:ext cx="2655441" cy="2152996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3003376" y="8121126"/>
            <a:ext cx="1921420" cy="316954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6441352" y="1616870"/>
            <a:ext cx="1586900" cy="1771424"/>
          </a:xfrm>
          <a:custGeom>
            <a:avLst/>
            <a:gdLst/>
            <a:ahLst/>
            <a:cxnLst/>
            <a:rect r="r" b="b" t="t" l="l"/>
            <a:pathLst>
              <a:path h="1771424" w="1586900">
                <a:moveTo>
                  <a:pt x="0" y="0"/>
                </a:moveTo>
                <a:lnTo>
                  <a:pt x="1586901" y="0"/>
                </a:lnTo>
                <a:lnTo>
                  <a:pt x="1586901" y="1771424"/>
                </a:lnTo>
                <a:lnTo>
                  <a:pt x="0" y="17714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138242" y="3551365"/>
            <a:ext cx="1511649" cy="3457075"/>
          </a:xfrm>
          <a:custGeom>
            <a:avLst/>
            <a:gdLst/>
            <a:ahLst/>
            <a:cxnLst/>
            <a:rect r="r" b="b" t="t" l="l"/>
            <a:pathLst>
              <a:path h="3457075" w="1511649">
                <a:moveTo>
                  <a:pt x="0" y="0"/>
                </a:moveTo>
                <a:lnTo>
                  <a:pt x="1511649" y="0"/>
                </a:lnTo>
                <a:lnTo>
                  <a:pt x="1511649" y="3457075"/>
                </a:lnTo>
                <a:lnTo>
                  <a:pt x="0" y="34570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610975" y="4459611"/>
            <a:ext cx="254048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A75EDF"/>
                </a:solidFill>
                <a:latin typeface="Rubik Semi-Bold"/>
              </a:rPr>
              <a:t>DJANGO APP NAMES</a:t>
            </a:r>
          </a:p>
        </p:txBody>
      </p:sp>
      <p:sp>
        <p:nvSpPr>
          <p:cNvPr name="AutoShape 25" id="25"/>
          <p:cNvSpPr/>
          <p:nvPr/>
        </p:nvSpPr>
        <p:spPr>
          <a:xfrm flipV="true">
            <a:off x="4881218" y="2502582"/>
            <a:ext cx="1560134" cy="362934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>
            <a:off x="4881218" y="4716786"/>
            <a:ext cx="2257024" cy="563116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5969085" y="7337015"/>
            <a:ext cx="3033306" cy="2621547"/>
          </a:xfrm>
          <a:custGeom>
            <a:avLst/>
            <a:gdLst/>
            <a:ahLst/>
            <a:cxnLst/>
            <a:rect r="r" b="b" t="t" l="l"/>
            <a:pathLst>
              <a:path h="2621547" w="3033306">
                <a:moveTo>
                  <a:pt x="0" y="0"/>
                </a:moveTo>
                <a:lnTo>
                  <a:pt x="3033306" y="0"/>
                </a:lnTo>
                <a:lnTo>
                  <a:pt x="3033306" y="2621547"/>
                </a:lnTo>
                <a:lnTo>
                  <a:pt x="0" y="2621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081" t="0" r="-6081" b="-2167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654553" y="8419030"/>
            <a:ext cx="254048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A75EDF"/>
                </a:solidFill>
                <a:latin typeface="Rubik Semi-Bold"/>
              </a:rPr>
              <a:t>REQUIRED INSTALLATIONS</a:t>
            </a:r>
          </a:p>
        </p:txBody>
      </p:sp>
      <p:sp>
        <p:nvSpPr>
          <p:cNvPr name="AutoShape 29" id="29"/>
          <p:cNvSpPr/>
          <p:nvPr/>
        </p:nvSpPr>
        <p:spPr>
          <a:xfrm flipV="true">
            <a:off x="4924796" y="8647788"/>
            <a:ext cx="1044289" cy="266542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0" id="30"/>
          <p:cNvSpPr txBox="true"/>
          <p:nvPr/>
        </p:nvSpPr>
        <p:spPr>
          <a:xfrm rot="0">
            <a:off x="3610975" y="2846465"/>
            <a:ext cx="254048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A75EDF"/>
                </a:solidFill>
                <a:latin typeface="Rubik Bold"/>
              </a:rPr>
              <a:t>DJANGO PROJECT NAME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165102" y="2710601"/>
            <a:ext cx="1451527" cy="393040"/>
            <a:chOff x="0" y="0"/>
            <a:chExt cx="382295" cy="1035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82295" cy="103517"/>
            </a:xfrm>
            <a:custGeom>
              <a:avLst/>
              <a:gdLst/>
              <a:ahLst/>
              <a:cxnLst/>
              <a:rect r="r" b="b" t="t" l="l"/>
              <a:pathLst>
                <a:path h="103517" w="382295">
                  <a:moveTo>
                    <a:pt x="0" y="0"/>
                  </a:moveTo>
                  <a:lnTo>
                    <a:pt x="382295" y="0"/>
                  </a:lnTo>
                  <a:lnTo>
                    <a:pt x="382295" y="103517"/>
                  </a:lnTo>
                  <a:lnTo>
                    <a:pt x="0" y="1035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382295" cy="141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65102" y="6737779"/>
            <a:ext cx="1008220" cy="302105"/>
            <a:chOff x="0" y="0"/>
            <a:chExt cx="265539" cy="7956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65539" cy="79567"/>
            </a:xfrm>
            <a:custGeom>
              <a:avLst/>
              <a:gdLst/>
              <a:ahLst/>
              <a:cxnLst/>
              <a:rect r="r" b="b" t="t" l="l"/>
              <a:pathLst>
                <a:path h="79567" w="265539">
                  <a:moveTo>
                    <a:pt x="0" y="0"/>
                  </a:moveTo>
                  <a:lnTo>
                    <a:pt x="265539" y="0"/>
                  </a:lnTo>
                  <a:lnTo>
                    <a:pt x="265539" y="79567"/>
                  </a:lnTo>
                  <a:lnTo>
                    <a:pt x="0" y="795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65539" cy="117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65102" y="3673699"/>
            <a:ext cx="1060676" cy="342828"/>
            <a:chOff x="0" y="0"/>
            <a:chExt cx="279355" cy="9029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79355" cy="90292"/>
            </a:xfrm>
            <a:custGeom>
              <a:avLst/>
              <a:gdLst/>
              <a:ahLst/>
              <a:cxnLst/>
              <a:rect r="r" b="b" t="t" l="l"/>
              <a:pathLst>
                <a:path h="90292" w="279355">
                  <a:moveTo>
                    <a:pt x="0" y="0"/>
                  </a:moveTo>
                  <a:lnTo>
                    <a:pt x="279355" y="0"/>
                  </a:lnTo>
                  <a:lnTo>
                    <a:pt x="279355" y="90292"/>
                  </a:lnTo>
                  <a:lnTo>
                    <a:pt x="0" y="90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79355" cy="128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65102" y="7943721"/>
            <a:ext cx="1838274" cy="354811"/>
            <a:chOff x="0" y="0"/>
            <a:chExt cx="484155" cy="9344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84155" cy="93448"/>
            </a:xfrm>
            <a:custGeom>
              <a:avLst/>
              <a:gdLst/>
              <a:ahLst/>
              <a:cxnLst/>
              <a:rect r="r" b="b" t="t" l="l"/>
              <a:pathLst>
                <a:path h="93448" w="484155">
                  <a:moveTo>
                    <a:pt x="0" y="0"/>
                  </a:moveTo>
                  <a:lnTo>
                    <a:pt x="484155" y="0"/>
                  </a:lnTo>
                  <a:lnTo>
                    <a:pt x="484155" y="93448"/>
                  </a:lnTo>
                  <a:lnTo>
                    <a:pt x="0" y="93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484155" cy="131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5661051" y="-9525"/>
            <a:ext cx="3196497" cy="60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663DA3"/>
                </a:solidFill>
                <a:latin typeface="Rubik Italics"/>
              </a:rPr>
              <a:t>1st Aspect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54311" y="363168"/>
            <a:ext cx="13387406" cy="87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8045ED"/>
                </a:solidFill>
                <a:latin typeface="Tomorrow"/>
              </a:rPr>
              <a:t>Django Web Application Development :-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3919" y="615695"/>
            <a:ext cx="9114198" cy="4055818"/>
          </a:xfrm>
          <a:custGeom>
            <a:avLst/>
            <a:gdLst/>
            <a:ahLst/>
            <a:cxnLst/>
            <a:rect r="r" b="b" t="t" l="l"/>
            <a:pathLst>
              <a:path h="4055818" w="9114198">
                <a:moveTo>
                  <a:pt x="0" y="0"/>
                </a:moveTo>
                <a:lnTo>
                  <a:pt x="9114198" y="0"/>
                </a:lnTo>
                <a:lnTo>
                  <a:pt x="9114198" y="4055818"/>
                </a:lnTo>
                <a:lnTo>
                  <a:pt x="0" y="4055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3919" y="5723258"/>
            <a:ext cx="9114198" cy="3535042"/>
          </a:xfrm>
          <a:custGeom>
            <a:avLst/>
            <a:gdLst/>
            <a:ahLst/>
            <a:cxnLst/>
            <a:rect r="r" b="b" t="t" l="l"/>
            <a:pathLst>
              <a:path h="3535042" w="9114198">
                <a:moveTo>
                  <a:pt x="0" y="0"/>
                </a:moveTo>
                <a:lnTo>
                  <a:pt x="9114198" y="0"/>
                </a:lnTo>
                <a:lnTo>
                  <a:pt x="9114198" y="3535042"/>
                </a:lnTo>
                <a:lnTo>
                  <a:pt x="0" y="353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" r="0" b="-1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91492" y="615695"/>
            <a:ext cx="4063101" cy="3882251"/>
          </a:xfrm>
          <a:custGeom>
            <a:avLst/>
            <a:gdLst/>
            <a:ahLst/>
            <a:cxnLst/>
            <a:rect r="r" b="b" t="t" l="l"/>
            <a:pathLst>
              <a:path h="3882251" w="4063101">
                <a:moveTo>
                  <a:pt x="0" y="0"/>
                </a:moveTo>
                <a:lnTo>
                  <a:pt x="4063101" y="0"/>
                </a:lnTo>
                <a:lnTo>
                  <a:pt x="4063101" y="3882252"/>
                </a:lnTo>
                <a:lnTo>
                  <a:pt x="0" y="3882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62975" y="7044501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1" y="0"/>
                </a:lnTo>
                <a:lnTo>
                  <a:pt x="79518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41109" y="4671513"/>
            <a:ext cx="3749375" cy="5167388"/>
          </a:xfrm>
          <a:custGeom>
            <a:avLst/>
            <a:gdLst/>
            <a:ahLst/>
            <a:cxnLst/>
            <a:rect r="r" b="b" t="t" l="l"/>
            <a:pathLst>
              <a:path h="5167388" w="3749375">
                <a:moveTo>
                  <a:pt x="0" y="0"/>
                </a:moveTo>
                <a:lnTo>
                  <a:pt x="3749375" y="0"/>
                </a:lnTo>
                <a:lnTo>
                  <a:pt x="3749375" y="5167388"/>
                </a:lnTo>
                <a:lnTo>
                  <a:pt x="0" y="516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4182031" y="3429239"/>
            <a:ext cx="699765" cy="670049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6689126" y="3119896"/>
            <a:ext cx="807392" cy="309343"/>
            <a:chOff x="0" y="0"/>
            <a:chExt cx="212646" cy="814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646" cy="81473"/>
            </a:xfrm>
            <a:custGeom>
              <a:avLst/>
              <a:gdLst/>
              <a:ahLst/>
              <a:cxnLst/>
              <a:rect r="r" b="b" t="t" l="l"/>
              <a:pathLst>
                <a:path h="81473" w="212646">
                  <a:moveTo>
                    <a:pt x="0" y="0"/>
                  </a:moveTo>
                  <a:lnTo>
                    <a:pt x="212646" y="0"/>
                  </a:lnTo>
                  <a:lnTo>
                    <a:pt x="212646" y="81473"/>
                  </a:lnTo>
                  <a:lnTo>
                    <a:pt x="0" y="81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2646" cy="119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H="true">
            <a:off x="6136781" y="3674855"/>
            <a:ext cx="956040" cy="424433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>
            <a:off x="3348060" y="8101015"/>
            <a:ext cx="699765" cy="419978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H="true">
            <a:off x="6473029" y="8061127"/>
            <a:ext cx="891241" cy="424433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4" id="14"/>
          <p:cNvGrpSpPr/>
          <p:nvPr/>
        </p:nvGrpSpPr>
        <p:grpSpPr>
          <a:xfrm rot="0">
            <a:off x="6689126" y="7791672"/>
            <a:ext cx="807392" cy="309343"/>
            <a:chOff x="0" y="0"/>
            <a:chExt cx="212646" cy="814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2646" cy="81473"/>
            </a:xfrm>
            <a:custGeom>
              <a:avLst/>
              <a:gdLst/>
              <a:ahLst/>
              <a:cxnLst/>
              <a:rect r="r" b="b" t="t" l="l"/>
              <a:pathLst>
                <a:path h="81473" w="212646">
                  <a:moveTo>
                    <a:pt x="0" y="0"/>
                  </a:moveTo>
                  <a:lnTo>
                    <a:pt x="212646" y="0"/>
                  </a:lnTo>
                  <a:lnTo>
                    <a:pt x="212646" y="81473"/>
                  </a:lnTo>
                  <a:lnTo>
                    <a:pt x="0" y="81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2646" cy="119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7820645" y="1103804"/>
            <a:ext cx="849361" cy="4619454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8" id="18"/>
          <p:cNvGrpSpPr/>
          <p:nvPr/>
        </p:nvGrpSpPr>
        <p:grpSpPr>
          <a:xfrm rot="0">
            <a:off x="7496517" y="794460"/>
            <a:ext cx="648256" cy="309343"/>
            <a:chOff x="0" y="0"/>
            <a:chExt cx="170734" cy="814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0734" cy="81473"/>
            </a:xfrm>
            <a:custGeom>
              <a:avLst/>
              <a:gdLst/>
              <a:ahLst/>
              <a:cxnLst/>
              <a:rect r="r" b="b" t="t" l="l"/>
              <a:pathLst>
                <a:path h="81473" w="170734">
                  <a:moveTo>
                    <a:pt x="0" y="0"/>
                  </a:moveTo>
                  <a:lnTo>
                    <a:pt x="170734" y="0"/>
                  </a:lnTo>
                  <a:lnTo>
                    <a:pt x="170734" y="81473"/>
                  </a:lnTo>
                  <a:lnTo>
                    <a:pt x="0" y="81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70734" cy="119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476770" y="794460"/>
            <a:ext cx="1080196" cy="343444"/>
            <a:chOff x="0" y="0"/>
            <a:chExt cx="284496" cy="9045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4496" cy="90454"/>
            </a:xfrm>
            <a:custGeom>
              <a:avLst/>
              <a:gdLst/>
              <a:ahLst/>
              <a:cxnLst/>
              <a:rect r="r" b="b" t="t" l="l"/>
              <a:pathLst>
                <a:path h="90454" w="284496">
                  <a:moveTo>
                    <a:pt x="0" y="0"/>
                  </a:moveTo>
                  <a:lnTo>
                    <a:pt x="284496" y="0"/>
                  </a:lnTo>
                  <a:lnTo>
                    <a:pt x="284496" y="90454"/>
                  </a:lnTo>
                  <a:lnTo>
                    <a:pt x="0" y="90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84496" cy="128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8989706" y="1103804"/>
            <a:ext cx="1201786" cy="1453017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>
            <a:off x="10956243" y="4198159"/>
            <a:ext cx="584866" cy="3057048"/>
          </a:xfrm>
          <a:prstGeom prst="line">
            <a:avLst/>
          </a:prstGeom>
          <a:ln cap="rnd" w="38100">
            <a:solidFill>
              <a:srgbClr val="FFC3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10620749" y="3922916"/>
            <a:ext cx="670989" cy="275243"/>
            <a:chOff x="0" y="0"/>
            <a:chExt cx="176721" cy="7249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6721" cy="72492"/>
            </a:xfrm>
            <a:custGeom>
              <a:avLst/>
              <a:gdLst/>
              <a:ahLst/>
              <a:cxnLst/>
              <a:rect r="r" b="b" t="t" l="l"/>
              <a:pathLst>
                <a:path h="72492" w="176721">
                  <a:moveTo>
                    <a:pt x="0" y="0"/>
                  </a:moveTo>
                  <a:lnTo>
                    <a:pt x="176721" y="0"/>
                  </a:lnTo>
                  <a:lnTo>
                    <a:pt x="176721" y="72492"/>
                  </a:lnTo>
                  <a:lnTo>
                    <a:pt x="0" y="724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C33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76721" cy="110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4384480" y="2660320"/>
            <a:ext cx="3749375" cy="1537839"/>
          </a:xfrm>
          <a:custGeom>
            <a:avLst/>
            <a:gdLst/>
            <a:ahLst/>
            <a:cxnLst/>
            <a:rect r="r" b="b" t="t" l="l"/>
            <a:pathLst>
              <a:path h="1537839" w="3749375">
                <a:moveTo>
                  <a:pt x="0" y="0"/>
                </a:moveTo>
                <a:lnTo>
                  <a:pt x="3749374" y="0"/>
                </a:lnTo>
                <a:lnTo>
                  <a:pt x="3749374" y="1537839"/>
                </a:lnTo>
                <a:lnTo>
                  <a:pt x="0" y="15378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421789" y="3762545"/>
            <a:ext cx="250638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Rubik Semi-Bold"/>
              </a:rPr>
              <a:t>SEARCH FOR EMPLOYEE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047825" y="8263818"/>
            <a:ext cx="2506386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1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Rubik Semi-Bold"/>
              </a:rPr>
              <a:t>SEARCH FOR PROJECTS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015664" y="4782243"/>
            <a:ext cx="4570709" cy="42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A75EDF"/>
                </a:solidFill>
                <a:latin typeface="Rubik"/>
              </a:rPr>
              <a:t>Home/Employee page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744807" y="3315571"/>
            <a:ext cx="1182498" cy="388911"/>
            <a:chOff x="0" y="0"/>
            <a:chExt cx="311440" cy="10242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11440" cy="102429"/>
            </a:xfrm>
            <a:custGeom>
              <a:avLst/>
              <a:gdLst/>
              <a:ahLst/>
              <a:cxnLst/>
              <a:rect r="r" b="b" t="t" l="l"/>
              <a:pathLst>
                <a:path h="102429" w="311440">
                  <a:moveTo>
                    <a:pt x="0" y="0"/>
                  </a:moveTo>
                  <a:lnTo>
                    <a:pt x="311440" y="0"/>
                  </a:lnTo>
                  <a:lnTo>
                    <a:pt x="311440" y="102429"/>
                  </a:lnTo>
                  <a:lnTo>
                    <a:pt x="0" y="1024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C33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11440" cy="140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3336056" y="3704482"/>
            <a:ext cx="2923111" cy="532428"/>
          </a:xfrm>
          <a:prstGeom prst="line">
            <a:avLst/>
          </a:prstGeom>
          <a:ln cap="rnd" w="38100">
            <a:solidFill>
              <a:srgbClr val="FFC3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7" id="37"/>
          <p:cNvSpPr txBox="true"/>
          <p:nvPr/>
        </p:nvSpPr>
        <p:spPr>
          <a:xfrm rot="0">
            <a:off x="3743142" y="9363075"/>
            <a:ext cx="3115752" cy="42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A75EDF"/>
                </a:solidFill>
                <a:latin typeface="Rubik"/>
              </a:rPr>
              <a:t>Projects page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56243" y="183971"/>
            <a:ext cx="2690212" cy="43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A75EDF"/>
                </a:solidFill>
                <a:latin typeface="Rubik"/>
              </a:rPr>
              <a:t>Login page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384480" y="2152396"/>
            <a:ext cx="3747657" cy="43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A75EDF"/>
                </a:solidFill>
                <a:latin typeface="Rubik"/>
              </a:rPr>
              <a:t>Password Rest page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39854" y="9353550"/>
            <a:ext cx="2951885" cy="43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A75EDF"/>
                </a:solidFill>
                <a:latin typeface="Rubik"/>
              </a:rPr>
              <a:t>Sign Up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D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3185" y="1869029"/>
            <a:ext cx="9541921" cy="2984474"/>
            <a:chOff x="0" y="0"/>
            <a:chExt cx="12722562" cy="39792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22562" cy="3979299"/>
            </a:xfrm>
            <a:custGeom>
              <a:avLst/>
              <a:gdLst/>
              <a:ahLst/>
              <a:cxnLst/>
              <a:rect r="r" b="b" t="t" l="l"/>
              <a:pathLst>
                <a:path h="3979299" w="12722562">
                  <a:moveTo>
                    <a:pt x="0" y="0"/>
                  </a:moveTo>
                  <a:lnTo>
                    <a:pt x="12722562" y="0"/>
                  </a:lnTo>
                  <a:lnTo>
                    <a:pt x="12722562" y="3979299"/>
                  </a:lnTo>
                  <a:lnTo>
                    <a:pt x="0" y="3979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545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5898776" y="1013949"/>
              <a:ext cx="1162424" cy="448274"/>
              <a:chOff x="0" y="0"/>
              <a:chExt cx="229615" cy="8854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29615" cy="88548"/>
              </a:xfrm>
              <a:custGeom>
                <a:avLst/>
                <a:gdLst/>
                <a:ahLst/>
                <a:cxnLst/>
                <a:rect r="r" b="b" t="t" l="l"/>
                <a:pathLst>
                  <a:path h="88548" w="229615">
                    <a:moveTo>
                      <a:pt x="0" y="0"/>
                    </a:moveTo>
                    <a:lnTo>
                      <a:pt x="229615" y="0"/>
                    </a:lnTo>
                    <a:lnTo>
                      <a:pt x="229615" y="88548"/>
                    </a:lnTo>
                    <a:lnTo>
                      <a:pt x="0" y="8854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29615" cy="1266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0072796" y="0"/>
              <a:ext cx="2465823" cy="569520"/>
              <a:chOff x="0" y="0"/>
              <a:chExt cx="487076" cy="11249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87076" cy="112498"/>
              </a:xfrm>
              <a:custGeom>
                <a:avLst/>
                <a:gdLst/>
                <a:ahLst/>
                <a:cxnLst/>
                <a:rect r="r" b="b" t="t" l="l"/>
                <a:pathLst>
                  <a:path h="112498" w="487076">
                    <a:moveTo>
                      <a:pt x="0" y="0"/>
                    </a:moveTo>
                    <a:lnTo>
                      <a:pt x="487076" y="0"/>
                    </a:lnTo>
                    <a:lnTo>
                      <a:pt x="487076" y="112498"/>
                    </a:lnTo>
                    <a:lnTo>
                      <a:pt x="0" y="1124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87076" cy="1505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1028700" y="5372413"/>
            <a:ext cx="4064847" cy="3707655"/>
          </a:xfrm>
          <a:custGeom>
            <a:avLst/>
            <a:gdLst/>
            <a:ahLst/>
            <a:cxnLst/>
            <a:rect r="r" b="b" t="t" l="l"/>
            <a:pathLst>
              <a:path h="3707655" w="4064847">
                <a:moveTo>
                  <a:pt x="0" y="0"/>
                </a:moveTo>
                <a:lnTo>
                  <a:pt x="4064847" y="0"/>
                </a:lnTo>
                <a:lnTo>
                  <a:pt x="4064847" y="3707655"/>
                </a:lnTo>
                <a:lnTo>
                  <a:pt x="0" y="3707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38509" y="5372413"/>
            <a:ext cx="3693195" cy="3707655"/>
          </a:xfrm>
          <a:custGeom>
            <a:avLst/>
            <a:gdLst/>
            <a:ahLst/>
            <a:cxnLst/>
            <a:rect r="r" b="b" t="t" l="l"/>
            <a:pathLst>
              <a:path h="3707655" w="3693195">
                <a:moveTo>
                  <a:pt x="0" y="0"/>
                </a:moveTo>
                <a:lnTo>
                  <a:pt x="3693195" y="0"/>
                </a:lnTo>
                <a:lnTo>
                  <a:pt x="3693195" y="3707655"/>
                </a:lnTo>
                <a:lnTo>
                  <a:pt x="0" y="3707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295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83374" y="7440895"/>
            <a:ext cx="7951851" cy="8229600"/>
          </a:xfrm>
          <a:custGeom>
            <a:avLst/>
            <a:gdLst/>
            <a:ahLst/>
            <a:cxnLst/>
            <a:rect r="r" b="b" t="t" l="l"/>
            <a:pathLst>
              <a:path h="8229600" w="7951851">
                <a:moveTo>
                  <a:pt x="0" y="0"/>
                </a:moveTo>
                <a:lnTo>
                  <a:pt x="7951852" y="0"/>
                </a:lnTo>
                <a:lnTo>
                  <a:pt x="79518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85950" y="2567349"/>
            <a:ext cx="6742712" cy="5015667"/>
          </a:xfrm>
          <a:custGeom>
            <a:avLst/>
            <a:gdLst/>
            <a:ahLst/>
            <a:cxnLst/>
            <a:rect r="r" b="b" t="t" l="l"/>
            <a:pathLst>
              <a:path h="5015667" w="6742712">
                <a:moveTo>
                  <a:pt x="0" y="0"/>
                </a:moveTo>
                <a:lnTo>
                  <a:pt x="6742711" y="0"/>
                </a:lnTo>
                <a:lnTo>
                  <a:pt x="6742711" y="5015668"/>
                </a:lnTo>
                <a:lnTo>
                  <a:pt x="0" y="5015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60980" y="9502704"/>
            <a:ext cx="6563462" cy="42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A75EDF"/>
                </a:solidFill>
                <a:latin typeface="Rubik"/>
              </a:rPr>
              <a:t>Development of the Django Admin portal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77109" y="4786827"/>
            <a:ext cx="3178969" cy="49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A75EDF"/>
                </a:solidFill>
                <a:latin typeface="Rubik"/>
              </a:rPr>
              <a:t>Creating Admin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1187570" y="2567349"/>
            <a:ext cx="4466575" cy="3977737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1187570" y="6177579"/>
            <a:ext cx="3680176" cy="735015"/>
            <a:chOff x="0" y="0"/>
            <a:chExt cx="969264" cy="1935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9264" cy="193584"/>
            </a:xfrm>
            <a:custGeom>
              <a:avLst/>
              <a:gdLst/>
              <a:ahLst/>
              <a:cxnLst/>
              <a:rect r="r" b="b" t="t" l="l"/>
              <a:pathLst>
                <a:path h="193584" w="969264">
                  <a:moveTo>
                    <a:pt x="0" y="0"/>
                  </a:moveTo>
                  <a:lnTo>
                    <a:pt x="969264" y="0"/>
                  </a:lnTo>
                  <a:lnTo>
                    <a:pt x="969264" y="193584"/>
                  </a:lnTo>
                  <a:lnTo>
                    <a:pt x="0" y="1935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69264" cy="231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3047458"/>
            <a:ext cx="3455868" cy="627615"/>
            <a:chOff x="0" y="0"/>
            <a:chExt cx="910187" cy="16529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10187" cy="165298"/>
            </a:xfrm>
            <a:custGeom>
              <a:avLst/>
              <a:gdLst/>
              <a:ahLst/>
              <a:cxnLst/>
              <a:rect r="r" b="b" t="t" l="l"/>
              <a:pathLst>
                <a:path h="165298" w="910187">
                  <a:moveTo>
                    <a:pt x="0" y="0"/>
                  </a:moveTo>
                  <a:lnTo>
                    <a:pt x="910187" y="0"/>
                  </a:lnTo>
                  <a:lnTo>
                    <a:pt x="910187" y="165298"/>
                  </a:lnTo>
                  <a:lnTo>
                    <a:pt x="0" y="165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10187" cy="203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028700" y="3361266"/>
            <a:ext cx="0" cy="3864975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4" id="24"/>
          <p:cNvGrpSpPr/>
          <p:nvPr/>
        </p:nvGrpSpPr>
        <p:grpSpPr>
          <a:xfrm rot="0">
            <a:off x="1187570" y="6912594"/>
            <a:ext cx="3680176" cy="754843"/>
            <a:chOff x="0" y="0"/>
            <a:chExt cx="969264" cy="1988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69264" cy="198806"/>
            </a:xfrm>
            <a:custGeom>
              <a:avLst/>
              <a:gdLst/>
              <a:ahLst/>
              <a:cxnLst/>
              <a:rect r="r" b="b" t="t" l="l"/>
              <a:pathLst>
                <a:path h="198806" w="969264">
                  <a:moveTo>
                    <a:pt x="0" y="0"/>
                  </a:moveTo>
                  <a:lnTo>
                    <a:pt x="969264" y="0"/>
                  </a:lnTo>
                  <a:lnTo>
                    <a:pt x="969264" y="198806"/>
                  </a:lnTo>
                  <a:lnTo>
                    <a:pt x="0" y="198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69264" cy="236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87570" y="7667437"/>
            <a:ext cx="3680176" cy="762011"/>
            <a:chOff x="0" y="0"/>
            <a:chExt cx="969264" cy="20069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69264" cy="200694"/>
            </a:xfrm>
            <a:custGeom>
              <a:avLst/>
              <a:gdLst/>
              <a:ahLst/>
              <a:cxnLst/>
              <a:rect r="r" b="b" t="t" l="l"/>
              <a:pathLst>
                <a:path h="200694" w="969264">
                  <a:moveTo>
                    <a:pt x="0" y="0"/>
                  </a:moveTo>
                  <a:lnTo>
                    <a:pt x="969264" y="0"/>
                  </a:lnTo>
                  <a:lnTo>
                    <a:pt x="969264" y="200694"/>
                  </a:lnTo>
                  <a:lnTo>
                    <a:pt x="0" y="2006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69264" cy="238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4867746" y="8048443"/>
            <a:ext cx="1389426" cy="478848"/>
          </a:xfrm>
          <a:prstGeom prst="line">
            <a:avLst/>
          </a:prstGeom>
          <a:ln cap="rnd" w="38100">
            <a:solidFill>
              <a:srgbClr val="FFC3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1" id="31"/>
          <p:cNvGrpSpPr/>
          <p:nvPr/>
        </p:nvGrpSpPr>
        <p:grpSpPr>
          <a:xfrm rot="0">
            <a:off x="6257172" y="8168016"/>
            <a:ext cx="3455868" cy="718550"/>
            <a:chOff x="0" y="0"/>
            <a:chExt cx="910187" cy="18924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10187" cy="189248"/>
            </a:xfrm>
            <a:custGeom>
              <a:avLst/>
              <a:gdLst/>
              <a:ahLst/>
              <a:cxnLst/>
              <a:rect r="r" b="b" t="t" l="l"/>
              <a:pathLst>
                <a:path h="189248" w="910187">
                  <a:moveTo>
                    <a:pt x="0" y="0"/>
                  </a:moveTo>
                  <a:lnTo>
                    <a:pt x="910187" y="0"/>
                  </a:lnTo>
                  <a:lnTo>
                    <a:pt x="910187" y="189248"/>
                  </a:lnTo>
                  <a:lnTo>
                    <a:pt x="0" y="189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C331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910187" cy="227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56634" y="8447452"/>
            <a:ext cx="578549" cy="439114"/>
            <a:chOff x="0" y="0"/>
            <a:chExt cx="152375" cy="11565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2375" cy="115651"/>
            </a:xfrm>
            <a:custGeom>
              <a:avLst/>
              <a:gdLst/>
              <a:ahLst/>
              <a:cxnLst/>
              <a:rect r="r" b="b" t="t" l="l"/>
              <a:pathLst>
                <a:path h="115651" w="152375">
                  <a:moveTo>
                    <a:pt x="0" y="0"/>
                  </a:moveTo>
                  <a:lnTo>
                    <a:pt x="152375" y="0"/>
                  </a:lnTo>
                  <a:lnTo>
                    <a:pt x="152375" y="115651"/>
                  </a:lnTo>
                  <a:lnTo>
                    <a:pt x="0" y="115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52375" cy="153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3045909" y="7829546"/>
            <a:ext cx="11211397" cy="105702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8" id="38"/>
          <p:cNvSpPr txBox="true"/>
          <p:nvPr/>
        </p:nvSpPr>
        <p:spPr>
          <a:xfrm rot="0">
            <a:off x="9713040" y="7854305"/>
            <a:ext cx="2809747" cy="129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A75EDF"/>
                </a:solidFill>
                <a:latin typeface="Rubik"/>
              </a:rPr>
              <a:t>Otp on Google Authenticatio App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46646" y="9410441"/>
            <a:ext cx="3530959" cy="422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A75EDF"/>
                </a:solidFill>
                <a:latin typeface="Rubik"/>
              </a:rPr>
              <a:t>Logging in as Admin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488371"/>
            <a:ext cx="3853311" cy="54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A75EDF"/>
                </a:solidFill>
                <a:latin typeface="Rubik Bold"/>
              </a:rPr>
              <a:t>ADMIN PAGE: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DAF-GZbIoJA</dc:identifier>
  <dcterms:modified xsi:type="dcterms:W3CDTF">2011-08-01T06:04:30Z</dcterms:modified>
  <cp:revision>1</cp:revision>
  <dc:title>Attribute Based</dc:title>
</cp:coreProperties>
</file>